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187" r:id="rId1"/>
  </p:sldMasterIdLst>
  <p:notesMasterIdLst>
    <p:notesMasterId r:id="rId12"/>
  </p:notesMasterIdLst>
  <p:sldIdLst>
    <p:sldId id="295" r:id="rId2"/>
    <p:sldId id="282" r:id="rId3"/>
    <p:sldId id="283" r:id="rId4"/>
    <p:sldId id="300" r:id="rId5"/>
    <p:sldId id="285" r:id="rId6"/>
    <p:sldId id="286" r:id="rId7"/>
    <p:sldId id="287" r:id="rId8"/>
    <p:sldId id="301" r:id="rId9"/>
    <p:sldId id="296" r:id="rId10"/>
    <p:sldId id="29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1FA1"/>
    <a:srgbClr val="1F319E"/>
    <a:srgbClr val="1F26A9"/>
    <a:srgbClr val="251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726"/>
    <p:restoredTop sz="86467"/>
  </p:normalViewPr>
  <p:slideViewPr>
    <p:cSldViewPr snapToGrid="0" snapToObjects="1">
      <p:cViewPr varScale="1">
        <p:scale>
          <a:sx n="71" d="100"/>
          <a:sy n="71" d="100"/>
        </p:scale>
        <p:origin x="-11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F4BCB-99FA-644B-B543-F24C58FA449D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6EE12-AC10-9144-A281-DF44B5E7E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95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25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4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04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9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2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7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3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5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1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59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6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F19B4-481D-A94E-9547-7F9154429B6A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8CDE8-ADBB-394A-83EF-D51582F22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8" r:id="rId1"/>
    <p:sldLayoutId id="2147485189" r:id="rId2"/>
    <p:sldLayoutId id="2147485190" r:id="rId3"/>
    <p:sldLayoutId id="2147485191" r:id="rId4"/>
    <p:sldLayoutId id="2147485192" r:id="rId5"/>
    <p:sldLayoutId id="2147485193" r:id="rId6"/>
    <p:sldLayoutId id="2147485194" r:id="rId7"/>
    <p:sldLayoutId id="2147485195" r:id="rId8"/>
    <p:sldLayoutId id="2147485196" r:id="rId9"/>
    <p:sldLayoutId id="2147485197" r:id="rId10"/>
    <p:sldLayoutId id="214748519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70428" y="1129016"/>
            <a:ext cx="8201490" cy="1971367"/>
          </a:xfrm>
          <a:prstGeom prst="roundRect">
            <a:avLst>
              <a:gd name="adj" fmla="val 9507"/>
            </a:avLst>
          </a:prstGeom>
          <a:noFill/>
          <a:ln>
            <a:noFill/>
          </a:ln>
          <a:effectLst>
            <a:outerShdw blurRad="95250" dist="139700" dir="4500000" sx="101000" sy="101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973" y="1829878"/>
            <a:ext cx="7772400" cy="569641"/>
          </a:xfrm>
        </p:spPr>
        <p:txBody>
          <a:bodyPr>
            <a:noAutofit/>
          </a:bodyPr>
          <a:lstStyle/>
          <a:p>
            <a:r>
              <a:rPr lang="en-US" altLang="zh-CN" sz="4300" dirty="0" smtClean="0">
                <a:latin typeface="Arial" charset="0"/>
                <a:ea typeface="Arial" charset="0"/>
                <a:cs typeface="Arial" charset="0"/>
              </a:rPr>
              <a:t>AACGC</a:t>
            </a:r>
            <a:r>
              <a:rPr lang="zh-CN" altLang="en-US" sz="43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4300" dirty="0" smtClean="0">
                <a:latin typeface="Arial" charset="0"/>
                <a:ea typeface="Arial" charset="0"/>
                <a:cs typeface="Arial" charset="0"/>
              </a:rPr>
              <a:t>2017</a:t>
            </a:r>
            <a:br>
              <a:rPr lang="en-US" altLang="zh-CN" sz="4300" dirty="0" smtClean="0">
                <a:latin typeface="Arial" charset="0"/>
                <a:ea typeface="Arial" charset="0"/>
                <a:cs typeface="Arial" charset="0"/>
              </a:rPr>
            </a:br>
            <a:r>
              <a:rPr lang="it-IT" altLang="zh-CN" sz="3000" dirty="0"/>
              <a:t>13th Asia Angel </a:t>
            </a:r>
            <a:r>
              <a:rPr lang="it-IT" altLang="zh-CN" sz="3000" dirty="0" err="1"/>
              <a:t>Closure</a:t>
            </a:r>
            <a:r>
              <a:rPr lang="it-IT" altLang="zh-CN" sz="3000" dirty="0"/>
              <a:t> Glaucoma Club </a:t>
            </a:r>
            <a:r>
              <a:rPr lang="it-IT" altLang="zh-CN" sz="3000" dirty="0" smtClean="0"/>
              <a:t>Meeting</a:t>
            </a:r>
            <a:endParaRPr lang="en-US" sz="3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347" y="3828829"/>
            <a:ext cx="1649652" cy="1060206"/>
          </a:xfrm>
          <a:prstGeom prst="rect">
            <a:avLst/>
          </a:prstGeom>
        </p:spPr>
      </p:pic>
      <p:sp>
        <p:nvSpPr>
          <p:cNvPr id="6" name="文本框 1"/>
          <p:cNvSpPr txBox="1"/>
          <p:nvPr/>
        </p:nvSpPr>
        <p:spPr>
          <a:xfrm>
            <a:off x="1489622" y="5316501"/>
            <a:ext cx="616310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TW" sz="3000" b="1" dirty="0" smtClean="0"/>
              <a:t>2017/11/2</a:t>
            </a:r>
            <a:r>
              <a:rPr lang="en-US" altLang="zh-CN" sz="3000" b="1" dirty="0" smtClean="0"/>
              <a:t>5</a:t>
            </a:r>
            <a:r>
              <a:rPr lang="zh-CN" altLang="en-US" sz="3000" b="1" dirty="0" smtClean="0"/>
              <a:t> </a:t>
            </a:r>
            <a:r>
              <a:rPr lang="en-US" altLang="zh-CN" sz="3000" b="1" dirty="0" smtClean="0"/>
              <a:t>Saturday</a:t>
            </a:r>
            <a:endParaRPr kumimoji="1" lang="zh-CN" alt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2270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0384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Welcome Session </a:t>
            </a:r>
            <a:br>
              <a:rPr lang="en-US" altLang="zh-CN" sz="2500" b="1" dirty="0">
                <a:latin typeface="Arial" charset="0"/>
                <a:ea typeface="Arial" charset="0"/>
                <a:cs typeface="Arial" charset="0"/>
              </a:rPr>
            </a:b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8:30 –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8:40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469642"/>
              </p:ext>
            </p:extLst>
          </p:nvPr>
        </p:nvGraphicFramePr>
        <p:xfrm>
          <a:off x="1078707" y="2802251"/>
          <a:ext cx="6986587" cy="1282172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2728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137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Ningli</a:t>
                      </a:r>
                      <a:r>
                        <a:rPr lang="en-US" altLang="zh-CN" sz="20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Wang </a:t>
                      </a:r>
                      <a:endParaRPr lang="en-US" altLang="zh-CN" sz="20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5’</a:t>
                      </a:r>
                      <a:endParaRPr lang="zh-CN" altLang="en-US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Tetsuya</a:t>
                      </a:r>
                      <a:r>
                        <a:rPr lang="ko-KR" altLang="en-US" sz="20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ko-KR" sz="20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Yamamoto</a:t>
                      </a:r>
                      <a:endParaRPr lang="en-US" altLang="zh-CN" sz="20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5’</a:t>
                      </a: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90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General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Aspects </a:t>
            </a: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of ACG </a:t>
            </a:r>
            <a:br>
              <a:rPr lang="en-US" altLang="zh-CN" sz="2500" b="1" dirty="0">
                <a:latin typeface="Arial" charset="0"/>
                <a:ea typeface="Arial" charset="0"/>
                <a:cs typeface="Arial" charset="0"/>
              </a:rPr>
            </a:b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8:40 </a:t>
            </a:r>
            <a:r>
              <a:rPr lang="mr-IN" altLang="zh-CN" sz="2500" b="1" dirty="0">
                <a:latin typeface="Arial" charset="0"/>
                <a:ea typeface="Arial" charset="0"/>
                <a:cs typeface="Arial" charset="0"/>
              </a:rPr>
              <a:t>– 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9:50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120352"/>
              </p:ext>
            </p:extLst>
          </p:nvPr>
        </p:nvGraphicFramePr>
        <p:xfrm>
          <a:off x="371568" y="1703295"/>
          <a:ext cx="8369019" cy="5199132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7334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355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690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Tetsuya Yamamoto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Will the prevalence of ACG change with the increasing prevalence of myopia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Tin Aung</a:t>
                      </a:r>
                      <a:endParaRPr lang="zh-CN" altLang="en-US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Role of ACG susceptibility genes in angle closure suspects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934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Ningli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Wang</a:t>
                      </a:r>
                      <a:endParaRPr lang="zh-CN" altLang="en-US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The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Trend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of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ACG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929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Shuning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Li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Blindness after acute primary angle closure in  north China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93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Yi Dai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PACG-What we know and what we don't know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929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Robert</a:t>
                      </a:r>
                      <a:r>
                        <a:rPr lang="zh-CN" altLang="en-US" sz="18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8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Ritch/</a:t>
                      </a:r>
                      <a:r>
                        <a:rPr lang="zh-CN" altLang="en-US" sz="18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8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Zhang</a:t>
                      </a:r>
                      <a:r>
                        <a:rPr lang="zh-CN" altLang="en-US" sz="18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800" dirty="0" smtClean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Chun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93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ALL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Questions/Discussion </a:t>
                      </a:r>
                      <a:endParaRPr lang="en-US" altLang="zh-CN" sz="18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93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Break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800" dirty="0" smtClean="0">
                        <a:solidFill>
                          <a:srgbClr val="0000FF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1191135"/>
            <a:ext cx="4805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Chair:</a:t>
            </a:r>
            <a:r>
              <a:rPr lang="zh-CN" altLang="en-US" sz="2000" dirty="0" smtClean="0"/>
              <a:t> </a:t>
            </a:r>
            <a:r>
              <a:rPr lang="en-US" altLang="zh-CN" sz="2000" dirty="0" err="1" smtClean="0"/>
              <a:t>Ningli</a:t>
            </a:r>
            <a:r>
              <a:rPr lang="zh-CN" altLang="en-US" sz="2000" dirty="0" smtClean="0"/>
              <a:t> </a:t>
            </a:r>
            <a:r>
              <a:rPr lang="en-US" altLang="zh-CN" sz="2000" dirty="0"/>
              <a:t>Wang, Tetsuya </a:t>
            </a:r>
            <a:r>
              <a:rPr lang="en-US" altLang="zh-CN" sz="2000" dirty="0" smtClean="0"/>
              <a:t>Yamamoto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4163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67" y="262477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Treatment of ACG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Part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I</a:t>
            </a:r>
            <a:r>
              <a:rPr lang="zh-CN" altLang="en-US" sz="2500" b="1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zh-CN" altLang="en-US" sz="2500" b="1" dirty="0">
                <a:latin typeface="Arial" charset="0"/>
                <a:ea typeface="Arial" charset="0"/>
                <a:cs typeface="Arial" charset="0"/>
              </a:rPr>
            </a:b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 10:00</a:t>
            </a:r>
            <a:r>
              <a:rPr lang="is-IS" altLang="zh-CN" sz="2500" b="1" dirty="0">
                <a:latin typeface="Arial" charset="0"/>
                <a:ea typeface="Arial" charset="0"/>
                <a:cs typeface="Arial" charset="0"/>
              </a:rPr>
              <a:t> –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11:10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9534" y="2264646"/>
          <a:ext cx="9084466" cy="3846516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681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032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 Ho Park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Factors affecting refractive outcome after cataract surgery in primary angle closure 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Rojanapongpun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Combined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Phaco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-IOL-Mini shunt in angle closure glaucoma 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Sang Woo Park 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Cataract surgery as a therapeutic method for angle closure glaucoma 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Kheong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Fang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Techiniques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Phaco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ACG patients 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effectLst/>
                        </a:rPr>
                        <a:t>ALL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effectLst/>
                        </a:rPr>
                        <a:t>Questions/Discussions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effectLst/>
                        </a:rPr>
                        <a:t>Break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8258" y="1616540"/>
            <a:ext cx="4805083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/>
              <a:t>Chair:</a:t>
            </a:r>
            <a:r>
              <a:rPr lang="zh-CN" altLang="en-US" sz="2000" dirty="0" smtClean="0"/>
              <a:t> </a:t>
            </a:r>
            <a:r>
              <a:rPr lang="en-US" altLang="zh-CN" sz="2000" dirty="0" err="1" smtClean="0"/>
              <a:t>Chul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Hong,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Tin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Aung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96990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>
            <a:solidFill>
              <a:srgbClr val="92D050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Luncheon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Symposium</a:t>
            </a: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altLang="zh-CN" sz="2500" b="1" dirty="0">
                <a:latin typeface="Arial" charset="0"/>
                <a:ea typeface="Arial" charset="0"/>
                <a:cs typeface="Arial" charset="0"/>
              </a:rPr>
            </a:br>
            <a:r>
              <a:rPr lang="is-IS" altLang="zh-CN" sz="2500" b="1" dirty="0" smtClean="0">
                <a:latin typeface="Arial" charset="0"/>
                <a:ea typeface="Arial" charset="0"/>
                <a:cs typeface="Arial" charset="0"/>
              </a:rPr>
              <a:t>11:30 –12:31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556225"/>
              </p:ext>
            </p:extLst>
          </p:nvPr>
        </p:nvGraphicFramePr>
        <p:xfrm>
          <a:off x="484316" y="2076271"/>
          <a:ext cx="8212072" cy="3846516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8672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44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Ningli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Wang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Opening Remarks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Tetsuya Yamamoto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Classification and definition of POAG, NTG and PPG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Ki Ho Park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Diagnoses and treatment of early glaucoma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Prin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Rojanapongpun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Importance of efficacy and tolerability in glaucoma medical treatment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Xiulan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Zhang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Strategy of medical treatment and case sharing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Chun Zhang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Concluding Remark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4316" y="1546899"/>
            <a:ext cx="6311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charset="0"/>
                <a:ea typeface="Arial" charset="0"/>
                <a:cs typeface="Arial" charset="0"/>
              </a:rPr>
              <a:t>Chair: </a:t>
            </a:r>
            <a:r>
              <a:rPr lang="en-US" altLang="zh-CN" sz="2000" dirty="0" err="1">
                <a:latin typeface="Arial" charset="0"/>
                <a:ea typeface="Arial" charset="0"/>
                <a:cs typeface="Arial" charset="0"/>
              </a:rPr>
              <a:t>Ningli</a:t>
            </a:r>
            <a:r>
              <a:rPr lang="en-US" altLang="zh-CN" sz="2000" dirty="0">
                <a:latin typeface="Arial" charset="0"/>
                <a:ea typeface="Arial" charset="0"/>
                <a:cs typeface="Arial" charset="0"/>
              </a:rPr>
              <a:t> Wang, </a:t>
            </a:r>
            <a:r>
              <a:rPr lang="en-US" altLang="zh-CN" sz="2000" dirty="0" smtClean="0">
                <a:latin typeface="Arial" charset="0"/>
                <a:ea typeface="Arial" charset="0"/>
                <a:cs typeface="Arial" charset="0"/>
              </a:rPr>
              <a:t>MD, </a:t>
            </a:r>
            <a:r>
              <a:rPr lang="en-US" altLang="zh-CN" sz="2000" dirty="0">
                <a:latin typeface="Arial" charset="0"/>
                <a:ea typeface="Arial" charset="0"/>
                <a:cs typeface="Arial" charset="0"/>
              </a:rPr>
              <a:t>Chun Zhang, MD.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9641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6870"/>
            <a:ext cx="8229600" cy="1290917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Satellite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Meeting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(</a:t>
            </a:r>
            <a:r>
              <a:rPr lang="zh-CN" altLang="en-US" sz="2500" b="1" dirty="0" smtClean="0">
                <a:latin typeface="Songti SC" charset="-122"/>
                <a:ea typeface="Songti SC" charset="-122"/>
                <a:cs typeface="Songti SC" charset="-122"/>
              </a:rPr>
              <a:t>深圳斯尔顿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)</a:t>
            </a:r>
            <a:r>
              <a:rPr lang="zh-CN" altLang="en-US" sz="2500" b="1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zh-CN" altLang="en-US" sz="2500" b="1" dirty="0">
                <a:latin typeface="Arial" charset="0"/>
                <a:ea typeface="Arial" charset="0"/>
                <a:cs typeface="Arial" charset="0"/>
              </a:rPr>
            </a:b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12:40 –1:10</a:t>
            </a:r>
            <a:r>
              <a:rPr lang="zh-CN" altLang="en-US" sz="25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PM</a:t>
            </a:r>
            <a:r>
              <a:rPr lang="is-IS" altLang="zh-CN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665037"/>
              </p:ext>
            </p:extLst>
          </p:nvPr>
        </p:nvGraphicFramePr>
        <p:xfrm>
          <a:off x="484316" y="2111553"/>
          <a:ext cx="8212072" cy="1282172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4090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030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Chun Zhang</a:t>
                      </a:r>
                      <a:endParaRPr lang="en-US" altLang="zh-CN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OCT for the evaluation of glaucoma </a:t>
                      </a:r>
                      <a:endParaRPr lang="en-US" altLang="zh-CN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Company </a:t>
                      </a:r>
                      <a:endParaRPr lang="en-US" altLang="zh-CN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Products introduction </a:t>
                      </a:r>
                      <a:endParaRPr lang="en-US" altLang="zh-CN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70966" y="1642073"/>
            <a:ext cx="308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Chair: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Ningli</a:t>
            </a:r>
            <a:r>
              <a:rPr lang="zh-CN" altLang="en-US" dirty="0" smtClean="0"/>
              <a:t> </a:t>
            </a:r>
            <a:r>
              <a:rPr lang="en-US" altLang="zh-CN" dirty="0" smtClean="0"/>
              <a:t>Wang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41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88" y="328426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Mechanisms of ACG 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zh-CN" altLang="en-US" sz="2500" b="1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zh-CN" altLang="en-US" sz="2500" b="1" dirty="0">
                <a:latin typeface="Arial" charset="0"/>
                <a:ea typeface="Arial" charset="0"/>
                <a:cs typeface="Arial" charset="0"/>
              </a:rPr>
            </a:b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1:30 –2:45</a:t>
            </a:r>
            <a:r>
              <a:rPr lang="is-IS" altLang="zh-CN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287080"/>
              </p:ext>
            </p:extLst>
          </p:nvPr>
        </p:nvGraphicFramePr>
        <p:xfrm>
          <a:off x="484316" y="2111553"/>
          <a:ext cx="8212072" cy="404619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4090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030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9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Chungkwon</a:t>
                      </a: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9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Yoo</a:t>
                      </a:r>
                      <a:endParaRPr lang="en-US" altLang="zh-CN" sz="19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Angle closure glaucoma in younger patients </a:t>
                      </a:r>
                      <a:endParaRPr lang="en-US" altLang="zh-CN" sz="19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9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Yaxing</a:t>
                      </a: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Wang </a:t>
                      </a:r>
                      <a:endParaRPr lang="en-US" altLang="zh-CN" sz="19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9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Choroidal</a:t>
                      </a: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expanding and acute angle closure, a reason or a result? </a:t>
                      </a:r>
                      <a:endParaRPr lang="en-US" altLang="zh-CN" sz="19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9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Xiulan</a:t>
                      </a: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Zhang </a:t>
                      </a:r>
                      <a:endParaRPr lang="en-US" altLang="zh-CN" sz="19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9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Choroidal</a:t>
                      </a: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expanding and acute angle closure, a reason or a result? </a:t>
                      </a:r>
                      <a:endParaRPr lang="en-US" altLang="zh-CN" sz="19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Ye Zhang </a:t>
                      </a:r>
                      <a:endParaRPr lang="en-US" altLang="zh-CN" sz="19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The role of iris volume in the occurrence and development of angle closure </a:t>
                      </a:r>
                      <a:endParaRPr lang="en-US" altLang="zh-CN" sz="19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ALL</a:t>
                      </a:r>
                      <a:endParaRPr lang="en-US" altLang="zh-CN" sz="19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9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Questions/Discussion </a:t>
                      </a:r>
                      <a:endParaRPr lang="en-US" altLang="zh-CN" sz="19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900" kern="1200" dirty="0" smtClean="0"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Break </a:t>
                      </a:r>
                      <a:endParaRPr lang="en-US" altLang="zh-CN" sz="1900" dirty="0" smtClean="0">
                        <a:solidFill>
                          <a:srgbClr val="0000FF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endParaRPr lang="en-US" altLang="zh-CN" sz="19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417638"/>
            <a:ext cx="4805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/>
              <a:t>Chair</a:t>
            </a:r>
            <a:r>
              <a:rPr lang="en-US" altLang="zh-CN" sz="2000" dirty="0"/>
              <a:t>:</a:t>
            </a:r>
            <a:r>
              <a:rPr lang="zh-CN" altLang="en-US" sz="2000" dirty="0"/>
              <a:t> </a:t>
            </a:r>
            <a:r>
              <a:rPr lang="en-US" altLang="zh-CN" sz="2000" dirty="0"/>
              <a:t>Yong </a:t>
            </a:r>
            <a:r>
              <a:rPr lang="en-US" altLang="zh-CN" sz="2000" dirty="0" err="1"/>
              <a:t>Yeon</a:t>
            </a:r>
            <a:r>
              <a:rPr lang="en-US" altLang="zh-CN" sz="2000" dirty="0"/>
              <a:t> Kim,</a:t>
            </a:r>
            <a:r>
              <a:rPr lang="zh-CN" altLang="en-US" sz="2000" dirty="0"/>
              <a:t> </a:t>
            </a:r>
            <a:r>
              <a:rPr lang="en-US" altLang="zh-CN" sz="2000" dirty="0" err="1"/>
              <a:t>Nazrul</a:t>
            </a:r>
            <a:r>
              <a:rPr lang="en-US" altLang="zh-CN" sz="2000" dirty="0"/>
              <a:t> Islam </a:t>
            </a:r>
          </a:p>
        </p:txBody>
      </p:sp>
    </p:spTree>
    <p:extLst>
      <p:ext uri="{BB962C8B-B14F-4D97-AF65-F5344CB8AC3E}">
        <p14:creationId xmlns:p14="http://schemas.microsoft.com/office/powerpoint/2010/main" val="264653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Diagnosis of ACG </a:t>
            </a:r>
            <a:br>
              <a:rPr lang="en-US" altLang="zh-CN" sz="2500" b="1" dirty="0">
                <a:latin typeface="Arial" charset="0"/>
                <a:ea typeface="Arial" charset="0"/>
                <a:cs typeface="Arial" charset="0"/>
              </a:rPr>
            </a:br>
            <a:r>
              <a:rPr lang="mr-IN" altLang="zh-CN" sz="2500" b="1" dirty="0">
                <a:latin typeface="Arial" charset="0"/>
                <a:ea typeface="Arial" charset="0"/>
                <a:cs typeface="Arial" charset="0"/>
              </a:rPr>
              <a:t> 2:45 –</a:t>
            </a:r>
            <a:r>
              <a:rPr lang="zh-CN" altLang="en-US" sz="25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mr-IN" altLang="zh-CN" sz="2500" b="1" dirty="0">
                <a:latin typeface="Arial" charset="0"/>
                <a:ea typeface="Arial" charset="0"/>
                <a:cs typeface="Arial" charset="0"/>
              </a:rPr>
              <a:t>:</a:t>
            </a: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50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84316" y="1917502"/>
          <a:ext cx="8212072" cy="3846516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4090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030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Yong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Yeon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Kim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Applications of ACG screening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Rupert Bourne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Anterior Segment Imaging- an update on existing and novel technique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Chunyan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Qiao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Gonioscopy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and modern imaging techniques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Bingsong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Wang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Provocative test of ACG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Xuyang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Liu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ACG and Best Disease </a:t>
                      </a:r>
                      <a:endParaRPr lang="en-US" altLang="zh-CN" sz="18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en-US" altLang="zh-CN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ALL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Questions/Discussion </a:t>
                      </a:r>
                      <a:endParaRPr lang="en-US" altLang="zh-CN" sz="18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1417638"/>
            <a:ext cx="6194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Chair:</a:t>
            </a:r>
            <a:r>
              <a:rPr lang="zh-CN" altLang="en-US" sz="2000" dirty="0" smtClean="0"/>
              <a:t> </a:t>
            </a:r>
            <a:r>
              <a:rPr lang="en-US" altLang="zh-CN" sz="2000" dirty="0" err="1"/>
              <a:t>Prin</a:t>
            </a:r>
            <a:r>
              <a:rPr lang="en-US" altLang="zh-CN" sz="2000" dirty="0"/>
              <a:t> </a:t>
            </a:r>
            <a:r>
              <a:rPr lang="en-US" altLang="zh-CN" sz="2000" dirty="0" err="1" smtClean="0"/>
              <a:t>Rojanapongpun</a:t>
            </a:r>
            <a:r>
              <a:rPr lang="en-US" altLang="zh-CN" sz="2000" dirty="0" smtClean="0"/>
              <a:t>,</a:t>
            </a:r>
            <a:r>
              <a:rPr lang="zh-CN" altLang="en-US" sz="2000" dirty="0" smtClean="0"/>
              <a:t> </a:t>
            </a:r>
            <a:r>
              <a:rPr lang="en-US" altLang="zh-CN" sz="2000" dirty="0"/>
              <a:t>S </a:t>
            </a:r>
            <a:r>
              <a:rPr lang="en-US" altLang="zh-CN" sz="2000" dirty="0" err="1"/>
              <a:t>Kheong</a:t>
            </a:r>
            <a:r>
              <a:rPr lang="en-US" altLang="zh-CN" sz="2000" dirty="0"/>
              <a:t> Fang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1189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62477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Treatment of ACG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Part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II</a:t>
            </a:r>
            <a:r>
              <a:rPr lang="zh-CN" altLang="en-US" sz="2500" b="1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zh-CN" altLang="en-US" sz="2500" b="1" dirty="0">
                <a:latin typeface="Arial" charset="0"/>
                <a:ea typeface="Arial" charset="0"/>
                <a:cs typeface="Arial" charset="0"/>
              </a:rPr>
            </a:br>
            <a:r>
              <a:rPr lang="en-US" altLang="zh-CN" sz="2500" b="1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:5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0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 –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4:5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0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502299"/>
              </p:ext>
            </p:extLst>
          </p:nvPr>
        </p:nvGraphicFramePr>
        <p:xfrm>
          <a:off x="272698" y="2157070"/>
          <a:ext cx="8598601" cy="3271988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5378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607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108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Nazrul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 , MD 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treatment of residual glaucoma after surgery </a:t>
                      </a:r>
                      <a:endParaRPr lang="en-US" altLang="zh-CN" sz="2000" dirty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Jamyanjav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Baasankhuu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MD </a:t>
                      </a:r>
                      <a:r>
                        <a:rPr lang="en-US" altLang="zh-CN" sz="2000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2000" dirty="0" smtClean="0">
                        <a:solidFill>
                          <a:srgbClr val="0000FF"/>
                        </a:solidFill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Prophylactic Laser Peripheral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Iridotomy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Cataract Progression </a:t>
                      </a:r>
                      <a:endParaRPr lang="en-US" altLang="zh-CN" sz="2000" dirty="0" smtClean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Joon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 Kim, MD </a:t>
                      </a:r>
                      <a:endParaRPr lang="en-US" altLang="zh-CN" sz="2000" dirty="0" smtClean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IOP change after laser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iridotomy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2000" dirty="0" smtClean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Yuanbo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Liang, MD </a:t>
                      </a:r>
                      <a:endParaRPr lang="en-US" altLang="zh-CN" sz="2000" dirty="0" smtClean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long term effect of the peripheral </a:t>
                      </a:r>
                      <a:r>
                        <a:rPr lang="en-US" altLang="zh-CN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iridoplasty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2000" dirty="0" smtClean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</a:t>
                      </a:r>
                      <a:endParaRPr lang="en-US" altLang="zh-CN" sz="2000" dirty="0" smtClean="0">
                        <a:effectLst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Questions/Discussion </a:t>
                      </a:r>
                      <a:endParaRPr lang="en-US" altLang="zh-CN" sz="2000" dirty="0" smtClean="0">
                        <a:effectLst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417638"/>
            <a:ext cx="6194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Chair: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Ki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Ho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Park,</a:t>
            </a:r>
            <a:r>
              <a:rPr lang="zh-CN" altLang="en-US" sz="2000" dirty="0" smtClean="0"/>
              <a:t> </a:t>
            </a:r>
            <a:r>
              <a:rPr lang="en-US" altLang="zh-CN" sz="2000" dirty="0" err="1"/>
              <a:t>Jamyanjav</a:t>
            </a:r>
            <a:r>
              <a:rPr lang="en-US" altLang="zh-CN" sz="2000" dirty="0"/>
              <a:t> </a:t>
            </a:r>
            <a:r>
              <a:rPr lang="en-US" altLang="zh-CN" sz="2000" dirty="0" err="1"/>
              <a:t>Baasankhuu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17540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8045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Summary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zh-CN" altLang="en-US" sz="2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Closing</a:t>
            </a:r>
            <a:b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</a:b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4:5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0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 –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5</a:t>
            </a:r>
            <a:r>
              <a:rPr lang="mr-IN" altLang="zh-CN" sz="2500" b="1" dirty="0" smtClean="0">
                <a:latin typeface="Arial" charset="0"/>
                <a:ea typeface="Arial" charset="0"/>
                <a:cs typeface="Arial" charset="0"/>
              </a:rPr>
              <a:t>:</a:t>
            </a:r>
            <a:r>
              <a:rPr lang="en-US" altLang="zh-CN" sz="2500" b="1" dirty="0" smtClean="0">
                <a:latin typeface="Arial" charset="0"/>
                <a:ea typeface="Arial" charset="0"/>
                <a:cs typeface="Arial" charset="0"/>
              </a:rPr>
              <a:t>00</a:t>
            </a:r>
            <a:endParaRPr lang="zh-CN" altLang="en-US" sz="2500" b="1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786144"/>
              </p:ext>
            </p:extLst>
          </p:nvPr>
        </p:nvGraphicFramePr>
        <p:xfrm>
          <a:off x="1078707" y="2802251"/>
          <a:ext cx="6986587" cy="641086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2728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137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108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kern="1200" dirty="0" err="1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Ningli</a:t>
                      </a:r>
                      <a:r>
                        <a:rPr lang="en-US" altLang="zh-CN" sz="20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Wang </a:t>
                      </a:r>
                      <a:endParaRPr lang="en-US" altLang="zh-CN" sz="2000" dirty="0" smtClean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kern="1200" dirty="0" smtClean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SUMMARY and CLOSING </a:t>
                      </a:r>
                      <a:endParaRPr lang="en-US" altLang="zh-CN" sz="20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8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</Template>
  <TotalTime>616</TotalTime>
  <Words>416</Words>
  <Application>Microsoft Office PowerPoint</Application>
  <PresentationFormat>화면 슬라이드 쇼(4:3)</PresentationFormat>
  <Paragraphs>98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Theme</vt:lpstr>
      <vt:lpstr>AACGC 2017 13th Asia Angel Closure Glaucoma Club Meeting</vt:lpstr>
      <vt:lpstr>Welcome Session  8:30 – 8:40</vt:lpstr>
      <vt:lpstr>General Aspects of ACG  8:40 – 9:50</vt:lpstr>
      <vt:lpstr>Treatment of ACG   Part I  10:00 –11:10</vt:lpstr>
      <vt:lpstr>Luncheon Symposium 11:30 –12:31 </vt:lpstr>
      <vt:lpstr>Satellite Meeting (深圳斯尔顿) 12:40 –1:10 PM  </vt:lpstr>
      <vt:lpstr>Mechanisms of ACG   1:30 –2:45  </vt:lpstr>
      <vt:lpstr>Diagnosis of ACG   2:45 – 3:50</vt:lpstr>
      <vt:lpstr>Treatment of ACG   Part II 3:50 – 4:50 </vt:lpstr>
      <vt:lpstr>Summary and Closing 4:50 –5:00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AACGC</dc:title>
  <dc:creator>Microsoft Office User</dc:creator>
  <cp:lastModifiedBy>khpark</cp:lastModifiedBy>
  <cp:revision>143</cp:revision>
  <dcterms:created xsi:type="dcterms:W3CDTF">2017-08-23T12:51:34Z</dcterms:created>
  <dcterms:modified xsi:type="dcterms:W3CDTF">2017-11-20T12:46:08Z</dcterms:modified>
</cp:coreProperties>
</file>